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9" r:id="rId4"/>
    <p:sldId id="266" r:id="rId5"/>
    <p:sldId id="259" r:id="rId6"/>
    <p:sldId id="257" r:id="rId7"/>
    <p:sldId id="261" r:id="rId8"/>
    <p:sldId id="260" r:id="rId9"/>
    <p:sldId id="265" r:id="rId10"/>
    <p:sldId id="262" r:id="rId11"/>
    <p:sldId id="263" r:id="rId12"/>
    <p:sldId id="264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553CE5-65D0-4FDE-8ECD-2CEB949A61B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C65B0F-D89E-42CC-81D9-308B7AD62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rawberry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mgarcade.com/1/dog-evolution-tre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m.ac.uk/nature-online/science-of-natural-history/biographies/wallace/" TargetMode="External"/><Relationship Id="rId2" Type="http://schemas.openxmlformats.org/officeDocument/2006/relationships/hyperlink" Target="http://www.biography.com/people/charles-darwin-926643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32343.Alfred_Russel_Wallace" TargetMode="External"/><Relationship Id="rId2" Type="http://schemas.openxmlformats.org/officeDocument/2006/relationships/hyperlink" Target="http://www.goodreads.com/author/show/12793.Charles_Darw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dreads.com/work/quotes/10452434" TargetMode="External"/><Relationship Id="rId4" Type="http://schemas.openxmlformats.org/officeDocument/2006/relationships/hyperlink" Target="http://www.goodreads.com/author/show/52666.Herbert_Spence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om/academy/lesson/artificial-selection-and-evolution-the-peppered-moths.html" TargetMode="External"/><Relationship Id="rId2" Type="http://schemas.openxmlformats.org/officeDocument/2006/relationships/hyperlink" Target="http://en.wikipedia.org/wiki/Natural_selec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blogs.995themountain.com/files/2009/11/cows.jpg&amp;imgrefurl=http://blogs.995themountain.com/mcasey/2009/11/17/you-have-two-cows-or-using-bovines-to-explain-political-science/&amp;usg=__jI9vigHFSC1Vab6BZYUocDUcQbw=&amp;h=400&amp;w=600&amp;sz=67&amp;hl=en&amp;start=7&amp;um=1&amp;itbs=1&amp;tbnid=PQtsIqmZuoRDNM:&amp;tbnh=90&amp;tbnw=135&amp;prev=/images?q=cows&amp;um=1&amp;hl=en&amp;safe=active&amp;tbs=isch:1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volution.berkeley.edu/evolibrary/article/0_0_0/evo_3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o9.com/6-animals-shaped-by-artificial-selection-into-beautiful-1603184303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b="1" i="1" dirty="0">
                <a:solidFill>
                  <a:schemeClr val="tx1"/>
                </a:solidFill>
              </a:rPr>
              <a:t>General Outcome </a:t>
            </a:r>
            <a:r>
              <a:rPr lang="en-US" sz="3500" b="1" i="1" dirty="0" smtClean="0">
                <a:solidFill>
                  <a:schemeClr val="tx1"/>
                </a:solidFill>
              </a:rPr>
              <a:t>#1:  </a:t>
            </a:r>
            <a:endParaRPr lang="en-US" sz="3500" dirty="0">
              <a:solidFill>
                <a:schemeClr val="tx1"/>
              </a:solidFill>
            </a:endParaRPr>
          </a:p>
          <a:p>
            <a:r>
              <a:rPr lang="en-CA" sz="3200" b="1" dirty="0" smtClean="0"/>
              <a:t>Explain why diversity aids in species survival.</a:t>
            </a:r>
            <a:r>
              <a:rPr lang="en-US" b="1" i="1" dirty="0"/>
              <a:t> </a:t>
            </a:r>
            <a:endParaRPr lang="en-US" dirty="0"/>
          </a:p>
          <a:p>
            <a:pPr lvl="0" algn="l">
              <a:buFont typeface="Wingdings" pitchFamily="2" charset="2"/>
              <a:buChar char="q"/>
            </a:pPr>
            <a:r>
              <a:rPr lang="en-CA" sz="3000" b="1" i="1" dirty="0" smtClean="0">
                <a:solidFill>
                  <a:schemeClr val="accent1"/>
                </a:solidFill>
              </a:rPr>
              <a:t>Can I describe the process of natural selection?</a:t>
            </a:r>
          </a:p>
          <a:p>
            <a:pPr lvl="0"/>
            <a:endParaRPr lang="en-CA" sz="1800" b="1" dirty="0" smtClean="0"/>
          </a:p>
          <a:p>
            <a:pPr lvl="0"/>
            <a:r>
              <a:rPr lang="en-CA" sz="3500" b="1" dirty="0" smtClean="0"/>
              <a:t>General Outcome #3:</a:t>
            </a:r>
          </a:p>
          <a:p>
            <a:pPr lvl="0"/>
            <a:r>
              <a:rPr lang="en-CA" sz="3200" b="1" dirty="0" smtClean="0"/>
              <a:t>Describe the role of genetic material and biotechnology</a:t>
            </a:r>
          </a:p>
          <a:p>
            <a:pPr>
              <a:buFont typeface="Wingdings" pitchFamily="2" charset="2"/>
              <a:buChar char="q"/>
            </a:pPr>
            <a:r>
              <a:rPr lang="en-CA" sz="3000" b="1" i="1" dirty="0" smtClean="0">
                <a:solidFill>
                  <a:schemeClr val="accent1"/>
                </a:solidFill>
              </a:rPr>
              <a:t>Can I describe the process of artificial selection as a biotechnology?</a:t>
            </a:r>
          </a:p>
          <a:p>
            <a:pPr lvl="0"/>
            <a:endParaRPr lang="en-CA" sz="3000" b="1" i="1" dirty="0" smtClean="0">
              <a:solidFill>
                <a:schemeClr val="accent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6972300" cy="1219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/>
              </a:rPr>
              <a:t>Topic 6 - The Best Selection</a:t>
            </a:r>
            <a:endParaRPr lang="en-US" sz="3600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Artificial selection can be used to increase a single trait or to combine two or more desirable traits in a plant or animal.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026" name="Picture 2" descr="http://static.howstuffworks.com/gif/how-to-care-for-roses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00400"/>
            <a:ext cx="3276600" cy="2457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38862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e.g. Producing the richest colour and most fragrant roses.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CA" dirty="0" smtClean="0"/>
              <a:t>Plant </a:t>
            </a:r>
            <a:r>
              <a:rPr lang="en-CA" dirty="0" smtClean="0">
                <a:solidFill>
                  <a:srgbClr val="FFC000"/>
                </a:solidFill>
              </a:rPr>
              <a:t>hybrids</a:t>
            </a:r>
            <a:r>
              <a:rPr lang="en-CA" dirty="0" smtClean="0"/>
              <a:t> are a cross between different species that are usually within the same genus. </a:t>
            </a:r>
            <a:r>
              <a:rPr lang="en-US" dirty="0" smtClean="0"/>
              <a:t>These hybrids may have high food production or have a tolerance for environmental conditions such as freezing temperature.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066800" y="4419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2000" dirty="0" smtClean="0"/>
              <a:t>e.g. This is a commercial strawberry plant, a cross between </a:t>
            </a:r>
            <a:r>
              <a:rPr lang="en-CA" sz="2000" i="1" dirty="0" err="1" smtClean="0"/>
              <a:t>Fragaria</a:t>
            </a:r>
            <a:r>
              <a:rPr lang="en-CA" sz="2000" i="1" dirty="0" smtClean="0"/>
              <a:t> </a:t>
            </a:r>
            <a:r>
              <a:rPr lang="en-CA" sz="2000" i="1" dirty="0" err="1" smtClean="0"/>
              <a:t>chiloensis</a:t>
            </a:r>
            <a:r>
              <a:rPr lang="en-CA" sz="2000" dirty="0" smtClean="0"/>
              <a:t> and </a:t>
            </a:r>
            <a:r>
              <a:rPr lang="en-CA" sz="2000" i="1" dirty="0" smtClean="0"/>
              <a:t>F. </a:t>
            </a:r>
            <a:r>
              <a:rPr lang="en-CA" sz="2000" i="1" dirty="0" err="1" smtClean="0"/>
              <a:t>virginiana</a:t>
            </a:r>
            <a:r>
              <a:rPr lang="en-CA" sz="2000" dirty="0" smtClean="0"/>
              <a:t>. </a:t>
            </a:r>
            <a:endParaRPr lang="en-CA" sz="2000" dirty="0"/>
          </a:p>
        </p:txBody>
      </p:sp>
      <p:pic>
        <p:nvPicPr>
          <p:cNvPr id="20482" name="Picture 2" descr="Fragaria x ananas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590800" cy="2590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577636" y="5638800"/>
            <a:ext cx="2952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Breeding Strawberries History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7358" y="1905000"/>
            <a:ext cx="83058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Artificial selection can have results over a relatively short period of time but natural selection </a:t>
            </a:r>
            <a:r>
              <a:rPr lang="en-US" sz="3200" b="1" dirty="0" smtClean="0">
                <a:solidFill>
                  <a:schemeClr val="accent2"/>
                </a:solidFill>
              </a:rPr>
              <a:t>usually take much more time.</a:t>
            </a:r>
            <a:endParaRPr lang="en-CA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chemeClr val="accent6"/>
                </a:solidFill>
              </a:rPr>
              <a:t>Look at the dog breed </a:t>
            </a:r>
            <a:r>
              <a:rPr lang="en-CA" sz="3200" b="1" dirty="0" smtClean="0">
                <a:solidFill>
                  <a:schemeClr val="accent6"/>
                </a:solidFill>
              </a:rPr>
              <a:t>chart on the next page as well as the link below.  </a:t>
            </a:r>
            <a:r>
              <a:rPr lang="en-CA" sz="3200" b="1" dirty="0">
                <a:solidFill>
                  <a:schemeClr val="accent6"/>
                </a:solidFill>
              </a:rPr>
              <a:t>Examine each lineage and think about the traits of each breed.  Determine what each type of dog was bred to do.  Write down your ideas</a:t>
            </a:r>
            <a:r>
              <a:rPr lang="en-CA" sz="3200" b="1" dirty="0" smtClean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en-CA" sz="32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CA" sz="32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CA" sz="32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dirty="0" smtClean="0"/>
              <a:t>Activity</a:t>
            </a:r>
            <a:endParaRPr lang="en-CA" sz="3600" dirty="0"/>
          </a:p>
        </p:txBody>
      </p:sp>
      <p:sp>
        <p:nvSpPr>
          <p:cNvPr id="2" name="Rectangle 1"/>
          <p:cNvSpPr/>
          <p:nvPr/>
        </p:nvSpPr>
        <p:spPr>
          <a:xfrm>
            <a:off x="3428999" y="4724400"/>
            <a:ext cx="209223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2"/>
              </a:rPr>
              <a:t>Dog Breeds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0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06351"/>
            <a:ext cx="5791200" cy="44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77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2800" b="1" dirty="0">
                <a:solidFill>
                  <a:schemeClr val="accent6"/>
                </a:solidFill>
              </a:rPr>
              <a:t>What other animals have we bred for specific characteristics</a:t>
            </a:r>
            <a:r>
              <a:rPr lang="en-CA" sz="2800" b="1" dirty="0" smtClean="0">
                <a:solidFill>
                  <a:schemeClr val="accent6"/>
                </a:solidFill>
              </a:rPr>
              <a:t>?  Collect photos and caption each one to show several examples.</a:t>
            </a:r>
            <a:endParaRPr lang="en-CA" sz="2800" b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</a:rPr>
              <a:t>Charles Darwin </a:t>
            </a:r>
            <a:r>
              <a:rPr lang="en-US" sz="3000" dirty="0" smtClean="0"/>
              <a:t>developed the theory of natural selection  in 1831.  </a:t>
            </a:r>
            <a:r>
              <a:rPr lang="en-US" sz="3000" b="1" dirty="0" smtClean="0">
                <a:solidFill>
                  <a:srgbClr val="FFC000"/>
                </a:solidFill>
              </a:rPr>
              <a:t>Alfred Wallace </a:t>
            </a:r>
            <a:r>
              <a:rPr lang="en-US" sz="3000" dirty="0" smtClean="0"/>
              <a:t>also made similar conclusions but Darwin published </a:t>
            </a:r>
            <a:r>
              <a:rPr lang="en-US" sz="3000" i="1" u="sng" dirty="0" smtClean="0"/>
              <a:t>Origin of a Species </a:t>
            </a:r>
            <a:r>
              <a:rPr lang="en-US" sz="3000" dirty="0" smtClean="0"/>
              <a:t>first so he is often credited with the idea.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6" name="Picture 4" descr="http://reformedcovenanter.files.wordpress.com/2008/11/charles_darw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86200"/>
            <a:ext cx="1828800" cy="24881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95600" y="5029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Charles Darwin</a:t>
            </a:r>
            <a:endParaRPr lang="en-CA" dirty="0"/>
          </a:p>
        </p:txBody>
      </p:sp>
      <p:pic>
        <p:nvPicPr>
          <p:cNvPr id="3078" name="Picture 6" descr="http://www.ucl.ac.uk/taxome/jim/Mim/Wall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10000"/>
            <a:ext cx="2057400" cy="2636043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10800000">
            <a:off x="2819400" y="4724400"/>
            <a:ext cx="838200" cy="4572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594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Alfred Russel Wallace</a:t>
            </a:r>
            <a:endParaRPr lang="en-CA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991100" y="5295900"/>
            <a:ext cx="838200" cy="609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Charles Darwin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Alfred </a:t>
            </a:r>
            <a:r>
              <a:rPr lang="en-US" dirty="0" err="1" smtClean="0">
                <a:hlinkClick r:id="rId3"/>
              </a:rPr>
              <a:t>Russel</a:t>
            </a:r>
            <a:r>
              <a:rPr lang="en-US" dirty="0" smtClean="0">
                <a:hlinkClick r:id="rId3"/>
              </a:rPr>
              <a:t> Wallace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00203"/>
            <a:ext cx="7078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d.gr-assets.com/books/1298417570l/224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3892">
            <a:off x="5500136" y="572345"/>
            <a:ext cx="24955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8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Nature determines which animals and plants will be able to reproduce and spread their characteristics.  Environmental conditions, food sources, and predators </a:t>
            </a:r>
            <a:r>
              <a:rPr lang="en-US" sz="2800" b="1" dirty="0" smtClean="0"/>
              <a:t>eliminate the organisms who are less equipped to survive.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                   </a:t>
            </a:r>
            <a:r>
              <a:rPr lang="en-US" sz="3600" b="1" dirty="0" smtClean="0">
                <a:solidFill>
                  <a:srgbClr val="FFC000"/>
                </a:solidFill>
              </a:rPr>
              <a:t>“Survival of the Fittest”</a:t>
            </a:r>
          </a:p>
          <a:p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914400" y="4724400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“This survival of the fittest implies multiplication of the fittest.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{</a:t>
            </a:r>
            <a:r>
              <a:rPr lang="en-US" i="1" dirty="0"/>
              <a:t>The phrase 'survival of the fittest' was not originated by </a:t>
            </a:r>
            <a:r>
              <a:rPr lang="en-US" i="1" dirty="0">
                <a:hlinkClick r:id="rId2" tooltip="Charles Darwin"/>
              </a:rPr>
              <a:t>Charles Darwin</a:t>
            </a:r>
            <a:r>
              <a:rPr lang="en-US" i="1" dirty="0"/>
              <a:t>, though he discussed Spencer's 'excellent expression' in a letter to </a:t>
            </a:r>
            <a:r>
              <a:rPr lang="en-US" i="1" dirty="0">
                <a:hlinkClick r:id="rId3" tooltip="Alfred Russel Wallace"/>
              </a:rPr>
              <a:t>Alfred </a:t>
            </a:r>
            <a:r>
              <a:rPr lang="en-US" i="1" dirty="0" err="1">
                <a:hlinkClick r:id="rId3" tooltip="Alfred Russel Wallace"/>
              </a:rPr>
              <a:t>Russel</a:t>
            </a:r>
            <a:r>
              <a:rPr lang="en-US" i="1" dirty="0">
                <a:hlinkClick r:id="rId3" tooltip="Alfred Russel Wallace"/>
              </a:rPr>
              <a:t> Wallace</a:t>
            </a:r>
            <a:r>
              <a:rPr lang="en-US" i="1" dirty="0"/>
              <a:t> </a:t>
            </a:r>
            <a:endParaRPr lang="en-US" i="1" dirty="0" smtClean="0"/>
          </a:p>
          <a:p>
            <a:r>
              <a:rPr lang="en-US" i="1" dirty="0" smtClean="0"/>
              <a:t>(</a:t>
            </a:r>
            <a:r>
              <a:rPr lang="en-US" i="1" dirty="0"/>
              <a:t>Jul 1866)</a:t>
            </a:r>
            <a:r>
              <a:rPr lang="en-US" dirty="0"/>
              <a:t>.}” </a:t>
            </a:r>
            <a:r>
              <a:rPr lang="en-US" dirty="0" smtClean="0"/>
              <a:t>  ―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Herbert Spencer</a:t>
            </a:r>
            <a:r>
              <a:rPr lang="en-US" dirty="0"/>
              <a:t>, </a:t>
            </a:r>
            <a:r>
              <a:rPr lang="en-US" i="1" dirty="0">
                <a:hlinkClick r:id="rId5"/>
              </a:rPr>
              <a:t>The Principles of Biology, </a:t>
            </a:r>
            <a:r>
              <a:rPr lang="en-US" i="1" dirty="0" err="1">
                <a:hlinkClick r:id="rId5"/>
              </a:rPr>
              <a:t>Vol</a:t>
            </a:r>
            <a:r>
              <a:rPr lang="en-US" i="1" dirty="0">
                <a:hlinkClick r:id="rId5"/>
              </a:rPr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524000"/>
            <a:ext cx="8153400" cy="3962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accent6"/>
                </a:solidFill>
              </a:rPr>
              <a:t>Not all offspring survive.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accent6"/>
                </a:solidFill>
              </a:rPr>
              <a:t>There is incredible variation within each species.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accent6"/>
                </a:solidFill>
              </a:rPr>
              <a:t>Some of the variations increase the chances of an organism surviving to reproduce.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accent6"/>
                </a:solidFill>
              </a:rPr>
              <a:t>Over time, variations are passed on and lead to changes in the genetic characteristics of a species.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Natural Selection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The theory of natural selection can be summed up into four statements:</a:t>
            </a:r>
          </a:p>
        </p:txBody>
      </p:sp>
      <p:sp>
        <p:nvSpPr>
          <p:cNvPr id="2" name="Rectangle 1"/>
          <p:cNvSpPr/>
          <p:nvPr/>
        </p:nvSpPr>
        <p:spPr>
          <a:xfrm>
            <a:off x="499752" y="5410200"/>
            <a:ext cx="7196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3"/>
              </a:rPr>
              <a:t>Rapid Adaptation The Case of the Peppered Moth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Artificial 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Domestic</a:t>
            </a:r>
            <a:r>
              <a:rPr lang="en-US" dirty="0" smtClean="0"/>
              <a:t> animals are animals that </a:t>
            </a:r>
            <a:r>
              <a:rPr lang="en-US" b="1" dirty="0" smtClean="0"/>
              <a:t>have a history of living with people.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www.wildanimalsplanet.com/images/domesticani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8916"/>
            <a:ext cx="2362201" cy="1682431"/>
          </a:xfrm>
          <a:prstGeom prst="rect">
            <a:avLst/>
          </a:prstGeom>
          <a:noFill/>
        </p:spPr>
      </p:pic>
      <p:pic>
        <p:nvPicPr>
          <p:cNvPr id="5124" name="Picture 4" descr="http://www.john-daniels.co.uk/images/domes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6010"/>
            <a:ext cx="2005263" cy="1524000"/>
          </a:xfrm>
          <a:prstGeom prst="rect">
            <a:avLst/>
          </a:prstGeom>
          <a:noFill/>
        </p:spPr>
      </p:pic>
      <p:pic>
        <p:nvPicPr>
          <p:cNvPr id="5130" name="Picture 10" descr="http://images2.fanpop.com/images/photos/5300000/Cat-Collection-domestic-animals-5353358-1024-7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2298" y="4535825"/>
            <a:ext cx="2133600" cy="1600956"/>
          </a:xfrm>
          <a:prstGeom prst="rect">
            <a:avLst/>
          </a:prstGeom>
          <a:noFill/>
        </p:spPr>
      </p:pic>
      <p:pic>
        <p:nvPicPr>
          <p:cNvPr id="5132" name="Picture 12" descr="http://www.vegansoapbox.com/wordpress/wp-content/uploads/2008/02/p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419245"/>
            <a:ext cx="2057400" cy="1834116"/>
          </a:xfrm>
          <a:prstGeom prst="rect">
            <a:avLst/>
          </a:prstGeom>
          <a:noFill/>
        </p:spPr>
      </p:pic>
      <p:pic>
        <p:nvPicPr>
          <p:cNvPr id="5134" name="Picture 14" descr="http://t0.gstatic.com/images?q=tbn:PQtsIqmZuoRDNM:http://blogs.995themountain.com/files/2009/11/cow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6263" y="2742210"/>
            <a:ext cx="2171697" cy="14478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77" y="2362200"/>
            <a:ext cx="4541255" cy="154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artoonstock.com/lowres/rst0002l.jpg"/>
          <p:cNvPicPr>
            <a:picLocks noChangeAspect="1" noChangeArrowheads="1"/>
          </p:cNvPicPr>
          <p:nvPr/>
        </p:nvPicPr>
        <p:blipFill rotWithShape="1">
          <a:blip r:embed="rId2" cstate="print"/>
          <a:srcRect l="7247" t="3215" r="3671" b="13563"/>
          <a:stretch/>
        </p:blipFill>
        <p:spPr bwMode="auto">
          <a:xfrm>
            <a:off x="1828800" y="1295400"/>
            <a:ext cx="5498275" cy="4892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"/>
            <a:ext cx="8153400" cy="4267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In order to increase the odds of animals and plants having the </a:t>
            </a:r>
            <a:r>
              <a:rPr lang="en-US" sz="2800" b="1" dirty="0" smtClean="0"/>
              <a:t>specific characteristics that we want</a:t>
            </a:r>
            <a:r>
              <a:rPr lang="en-US" sz="2800" dirty="0" smtClean="0"/>
              <a:t>, humans have developed the process known as  </a:t>
            </a:r>
            <a:r>
              <a:rPr lang="en-US" sz="2800" b="1" dirty="0" smtClean="0">
                <a:hlinkClick r:id="rId2"/>
              </a:rPr>
              <a:t>ARTIFICIAL SELECTION</a:t>
            </a:r>
            <a:r>
              <a:rPr lang="en-US" sz="2800" b="1" dirty="0"/>
              <a:t> </a:t>
            </a:r>
            <a:r>
              <a:rPr lang="en-US" sz="2800" i="1" dirty="0" smtClean="0"/>
              <a:t>AKA </a:t>
            </a:r>
            <a:r>
              <a:rPr lang="en-US" sz="2800" b="1" i="1" dirty="0" smtClean="0">
                <a:solidFill>
                  <a:srgbClr val="FFC000"/>
                </a:solidFill>
              </a:rPr>
              <a:t>SELECTIVE </a:t>
            </a:r>
            <a:r>
              <a:rPr lang="en-US" sz="2800" b="1" i="1" dirty="0" smtClean="0">
                <a:solidFill>
                  <a:srgbClr val="FFC000"/>
                </a:solidFill>
              </a:rPr>
              <a:t>BREEDING</a:t>
            </a:r>
            <a:r>
              <a:rPr lang="en-US" sz="2800" i="1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Artificial selection involves </a:t>
            </a:r>
            <a:r>
              <a:rPr lang="en-US" sz="2800" b="1" dirty="0" smtClean="0"/>
              <a:t>picking the animals with the traits that you want</a:t>
            </a:r>
            <a:r>
              <a:rPr lang="en-US" sz="2800" dirty="0" smtClean="0"/>
              <a:t> and </a:t>
            </a:r>
            <a:r>
              <a:rPr lang="en-US" sz="2800" b="1" dirty="0" smtClean="0"/>
              <a:t>breeding them with one another</a:t>
            </a:r>
            <a:r>
              <a:rPr lang="en-US" sz="2800" dirty="0" smtClean="0"/>
              <a:t>, then mating the </a:t>
            </a:r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en-US" sz="2800" dirty="0" smtClean="0"/>
              <a:t>offspring </a:t>
            </a:r>
            <a:r>
              <a:rPr lang="en-US" sz="2800" dirty="0" smtClean="0"/>
              <a:t>which express these traits until you get the                            desired look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4419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2000" dirty="0" smtClean="0"/>
              <a:t>The carrier pigeon (bottom left) and the Brunner pouter (bottom right) were derived from the wild rock pigeon (top).</a:t>
            </a:r>
            <a:endParaRPr lang="en-CA" sz="2000" dirty="0"/>
          </a:p>
        </p:txBody>
      </p:sp>
      <p:pic>
        <p:nvPicPr>
          <p:cNvPr id="5" name="Picture 2" descr="Pigeon bree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3857" y="2895600"/>
            <a:ext cx="2671559" cy="3290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25146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i="1" dirty="0" smtClean="0"/>
              <a:t>Sometimes artificial selection can produce health issues. </a:t>
            </a:r>
          </a:p>
          <a:p>
            <a:pPr defTabSz="7159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i="1" dirty="0" smtClean="0"/>
              <a:t>	e.g. Pekingese dogs have flattened faces so they often have breathing problems.</a:t>
            </a:r>
            <a:endParaRPr lang="en-US" sz="3200" dirty="0" smtClean="0"/>
          </a:p>
          <a:p>
            <a:endParaRPr lang="en-CA" dirty="0"/>
          </a:p>
        </p:txBody>
      </p:sp>
      <p:pic>
        <p:nvPicPr>
          <p:cNvPr id="4" name="Picture 2" descr="http://www.dogpage.us/images/pekinge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05200"/>
            <a:ext cx="3048000" cy="304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533400" y="44196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hlinkClick r:id="rId3"/>
              </a:rPr>
              <a:t>Beautiful Monsters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306</TotalTime>
  <Words>482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PowerPoint Presentation</vt:lpstr>
      <vt:lpstr>Natural Selection</vt:lpstr>
      <vt:lpstr>PowerPoint Presentation</vt:lpstr>
      <vt:lpstr>PowerPoint Presentation</vt:lpstr>
      <vt:lpstr>PowerPoint Presentation</vt:lpstr>
      <vt:lpstr>Artificial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</vt:lpstr>
      <vt:lpstr>PowerPoint Presentation</vt:lpstr>
      <vt:lpstr>PowerPoint Presentation</vt:lpstr>
    </vt:vector>
  </TitlesOfParts>
  <Company>Wolf Creek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grattonp</dc:creator>
  <cp:lastModifiedBy>Penny Gratton</cp:lastModifiedBy>
  <cp:revision>43</cp:revision>
  <dcterms:created xsi:type="dcterms:W3CDTF">2010-02-23T18:42:10Z</dcterms:created>
  <dcterms:modified xsi:type="dcterms:W3CDTF">2015-03-20T21:51:09Z</dcterms:modified>
</cp:coreProperties>
</file>